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3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11250" y="1666481"/>
            <a:ext cx="10424795" cy="4679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24019" y="859663"/>
            <a:ext cx="3743960" cy="321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8538" y="3115767"/>
            <a:ext cx="10694923" cy="1468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Yu Gothic UI"/>
                <a:cs typeface="Yu Gothic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artasresearch@gmail.co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210" y="2681605"/>
            <a:ext cx="11141075" cy="1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61608" y="917270"/>
            <a:ext cx="518731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0" dirty="0">
                <a:solidFill>
                  <a:srgbClr val="7E7E7E"/>
                </a:solidFill>
                <a:latin typeface="Arial"/>
                <a:cs typeface="Arial"/>
              </a:rPr>
              <a:t>2018</a:t>
            </a:r>
            <a:r>
              <a:rPr sz="2800" b="0" spc="-7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800" b="0" spc="-20" dirty="0">
                <a:solidFill>
                  <a:srgbClr val="7E7E7E"/>
                </a:solidFill>
                <a:latin typeface="Yu Gothic UI"/>
                <a:cs typeface="Yu Gothic UI"/>
              </a:rPr>
              <a:t>跨</a:t>
            </a:r>
            <a:r>
              <a:rPr sz="2800" b="0" spc="10" dirty="0">
                <a:solidFill>
                  <a:srgbClr val="7E7E7E"/>
                </a:solidFill>
                <a:latin typeface="Yu Gothic UI"/>
                <a:cs typeface="Yu Gothic UI"/>
              </a:rPr>
              <a:t>學</a:t>
            </a:r>
            <a:r>
              <a:rPr sz="2800" b="0" spc="-20" dirty="0">
                <a:solidFill>
                  <a:srgbClr val="7E7E7E"/>
                </a:solidFill>
                <a:latin typeface="Yu Gothic UI"/>
                <a:cs typeface="Yu Gothic UI"/>
              </a:rPr>
              <a:t>科</a:t>
            </a:r>
            <a:r>
              <a:rPr sz="2800" b="0" spc="10" dirty="0">
                <a:solidFill>
                  <a:srgbClr val="7E7E7E"/>
                </a:solidFill>
                <a:latin typeface="Yu Gothic UI"/>
                <a:cs typeface="Yu Gothic UI"/>
              </a:rPr>
              <a:t>美感</a:t>
            </a:r>
            <a:r>
              <a:rPr sz="2800" b="0" spc="-25" dirty="0">
                <a:solidFill>
                  <a:srgbClr val="7E7E7E"/>
                </a:solidFill>
                <a:latin typeface="Yu Gothic UI"/>
                <a:cs typeface="Yu Gothic UI"/>
              </a:rPr>
              <a:t>教</a:t>
            </a:r>
            <a:r>
              <a:rPr sz="2800" b="0" spc="10" dirty="0">
                <a:solidFill>
                  <a:srgbClr val="7E7E7E"/>
                </a:solidFill>
                <a:latin typeface="Yu Gothic UI"/>
                <a:cs typeface="Yu Gothic UI"/>
              </a:rPr>
              <a:t>育國際</a:t>
            </a:r>
            <a:r>
              <a:rPr sz="2800" b="0" spc="-25" dirty="0">
                <a:solidFill>
                  <a:srgbClr val="7E7E7E"/>
                </a:solidFill>
                <a:latin typeface="Yu Gothic UI"/>
                <a:cs typeface="Yu Gothic UI"/>
              </a:rPr>
              <a:t>研</a:t>
            </a:r>
            <a:r>
              <a:rPr sz="2800" b="0" spc="10" dirty="0">
                <a:solidFill>
                  <a:srgbClr val="7E7E7E"/>
                </a:solidFill>
                <a:latin typeface="Yu Gothic UI"/>
                <a:cs typeface="Yu Gothic UI"/>
              </a:rPr>
              <a:t>討會</a:t>
            </a:r>
            <a:endParaRPr sz="2800">
              <a:latin typeface="Yu Gothic UI"/>
              <a:cs typeface="Yu Gothic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897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視覺藝</a:t>
            </a:r>
            <a:r>
              <a:rPr dirty="0"/>
              <a:t>術</a:t>
            </a:r>
            <a:r>
              <a:rPr spc="-10" dirty="0"/>
              <a:t>與跨</a:t>
            </a:r>
            <a:r>
              <a:rPr dirty="0"/>
              <a:t>學</a:t>
            </a:r>
            <a:r>
              <a:rPr spc="-10" dirty="0"/>
              <a:t>科教學</a:t>
            </a:r>
            <a:r>
              <a:rPr dirty="0"/>
              <a:t>：</a:t>
            </a:r>
            <a:r>
              <a:rPr spc="-10" dirty="0"/>
              <a:t>邊緣</a:t>
            </a:r>
            <a:r>
              <a:rPr dirty="0"/>
              <a:t>效</a:t>
            </a:r>
            <a:r>
              <a:rPr spc="-10" dirty="0"/>
              <a:t>應</a:t>
            </a:r>
          </a:p>
          <a:p>
            <a:pPr marL="4577080">
              <a:lnSpc>
                <a:spcPct val="100000"/>
              </a:lnSpc>
              <a:spcBef>
                <a:spcPts val="25"/>
              </a:spcBef>
            </a:pPr>
            <a:endParaRPr sz="3650">
              <a:latin typeface="Times New Roman"/>
              <a:cs typeface="Times New Roman"/>
            </a:endParaRPr>
          </a:p>
          <a:p>
            <a:pPr marL="8092440">
              <a:lnSpc>
                <a:spcPct val="100000"/>
              </a:lnSpc>
            </a:pPr>
            <a:r>
              <a:rPr sz="2750" dirty="0">
                <a:latin typeface="Arial"/>
                <a:cs typeface="Arial"/>
              </a:rPr>
              <a:t>Graeme</a:t>
            </a:r>
            <a:r>
              <a:rPr sz="2750" spc="-100" dirty="0">
                <a:latin typeface="Arial"/>
                <a:cs typeface="Arial"/>
              </a:rPr>
              <a:t> </a:t>
            </a:r>
            <a:r>
              <a:rPr sz="2750" dirty="0">
                <a:latin typeface="Arial"/>
                <a:cs typeface="Arial"/>
              </a:rPr>
              <a:t>Sullivan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130" y="878839"/>
            <a:ext cx="10132059" cy="5303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2100" y="6232652"/>
            <a:ext cx="1997710" cy="263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10" dirty="0">
                <a:latin typeface="Yu Gothic UI"/>
                <a:cs typeface="Yu Gothic UI"/>
              </a:rPr>
              <a:t>自相</a:t>
            </a:r>
            <a:r>
              <a:rPr sz="1550" spc="-15" dirty="0">
                <a:latin typeface="Yu Gothic UI"/>
                <a:cs typeface="Yu Gothic UI"/>
              </a:rPr>
              <a:t>似</a:t>
            </a:r>
            <a:r>
              <a:rPr sz="1550" spc="10" dirty="0">
                <a:latin typeface="Yu Gothic UI"/>
                <a:cs typeface="Yu Gothic UI"/>
              </a:rPr>
              <a:t>：</a:t>
            </a:r>
            <a:r>
              <a:rPr sz="1550" spc="-15" dirty="0">
                <a:latin typeface="Yu Gothic UI"/>
                <a:cs typeface="Yu Gothic UI"/>
              </a:rPr>
              <a:t>無</a:t>
            </a:r>
            <a:r>
              <a:rPr sz="1550" spc="10" dirty="0">
                <a:latin typeface="Yu Gothic UI"/>
                <a:cs typeface="Yu Gothic UI"/>
              </a:rPr>
              <a:t>尺度</a:t>
            </a:r>
            <a:r>
              <a:rPr sz="1550" spc="-15" dirty="0">
                <a:latin typeface="Yu Gothic UI"/>
                <a:cs typeface="Yu Gothic UI"/>
              </a:rPr>
              <a:t>之</a:t>
            </a:r>
            <a:r>
              <a:rPr sz="1550" spc="10" dirty="0">
                <a:latin typeface="Yu Gothic UI"/>
                <a:cs typeface="Yu Gothic UI"/>
              </a:rPr>
              <a:t>結構</a:t>
            </a:r>
            <a:endParaRPr sz="155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6700" y="1250822"/>
            <a:ext cx="5953125" cy="4692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41696" y="496569"/>
            <a:ext cx="12966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0" spc="-10" dirty="0">
                <a:latin typeface="Yu Gothic UI"/>
                <a:cs typeface="Yu Gothic UI"/>
              </a:rPr>
              <a:t>以</a:t>
            </a:r>
            <a:r>
              <a:rPr sz="2000" b="0" spc="-10" dirty="0">
                <a:solidFill>
                  <a:srgbClr val="FF0000"/>
                </a:solidFill>
                <a:latin typeface="Yu Gothic UI"/>
                <a:cs typeface="Yu Gothic UI"/>
              </a:rPr>
              <a:t>媒體</a:t>
            </a:r>
            <a:r>
              <a:rPr sz="2000" b="0" spc="10" dirty="0">
                <a:latin typeface="PMingLiU"/>
                <a:cs typeface="PMingLiU"/>
              </a:rPr>
              <a:t>思考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1742" y="1265047"/>
            <a:ext cx="5588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10" dirty="0">
                <a:latin typeface="PMingLiU"/>
                <a:cs typeface="PMingLiU"/>
              </a:rPr>
              <a:t>能</a:t>
            </a:r>
            <a:r>
              <a:rPr sz="1400" b="1" spc="-10" dirty="0">
                <a:latin typeface="PMingLiU"/>
                <a:cs typeface="PMingLiU"/>
              </a:rPr>
              <a:t>動性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69120" y="1265047"/>
            <a:ext cx="3854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10" dirty="0">
                <a:latin typeface="PMingLiU"/>
                <a:cs typeface="PMingLiU"/>
              </a:rPr>
              <a:t>結構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1461" y="1499421"/>
            <a:ext cx="71120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38900"/>
              </a:lnSpc>
              <a:spcBef>
                <a:spcPts val="100"/>
              </a:spcBef>
            </a:pPr>
            <a:r>
              <a:rPr sz="1900" b="1" i="1" spc="-85" dirty="0">
                <a:solidFill>
                  <a:srgbClr val="FF0000"/>
                </a:solidFill>
                <a:latin typeface="Yu Gothic UI"/>
                <a:cs typeface="Yu Gothic UI"/>
              </a:rPr>
              <a:t>以媒體 </a:t>
            </a:r>
            <a:r>
              <a:rPr sz="1900" b="1" i="1" spc="-100" dirty="0">
                <a:solidFill>
                  <a:srgbClr val="FF0000"/>
                </a:solidFill>
                <a:latin typeface="Yu Gothic UI"/>
                <a:cs typeface="Yu Gothic UI"/>
              </a:rPr>
              <a:t>思考</a:t>
            </a:r>
            <a:endParaRPr sz="1900">
              <a:latin typeface="Yu Gothic UI"/>
              <a:cs typeface="Yu Gothic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3326" y="4783800"/>
            <a:ext cx="3937635" cy="2495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spc="-10" dirty="0">
                <a:latin typeface="Arial"/>
                <a:cs typeface="Arial"/>
              </a:rPr>
              <a:t>Patricia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Piccinini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50" i="1" spc="-60" dirty="0">
                <a:latin typeface="Yu Gothic UI"/>
                <a:cs typeface="Yu Gothic UI"/>
              </a:rPr>
              <a:t>我</a:t>
            </a:r>
            <a:r>
              <a:rPr sz="1450" i="1" spc="-40" dirty="0">
                <a:latin typeface="Yu Gothic UI"/>
                <a:cs typeface="Yu Gothic UI"/>
              </a:rPr>
              <a:t>們</a:t>
            </a:r>
            <a:r>
              <a:rPr sz="1450" i="1" spc="-60" dirty="0">
                <a:latin typeface="Yu Gothic UI"/>
                <a:cs typeface="Yu Gothic UI"/>
              </a:rPr>
              <a:t>是一</a:t>
            </a:r>
            <a:r>
              <a:rPr sz="1450" i="1" spc="-40" dirty="0">
                <a:latin typeface="Yu Gothic UI"/>
                <a:cs typeface="Yu Gothic UI"/>
              </a:rPr>
              <a:t>家</a:t>
            </a:r>
            <a:r>
              <a:rPr sz="1450" i="1" spc="-60" dirty="0">
                <a:latin typeface="Yu Gothic UI"/>
                <a:cs typeface="Yu Gothic UI"/>
              </a:rPr>
              <a:t>人</a:t>
            </a:r>
            <a:r>
              <a:rPr sz="1400" dirty="0">
                <a:latin typeface="Yu Gothic UI"/>
                <a:cs typeface="Yu Gothic UI"/>
              </a:rPr>
              <a:t>（</a:t>
            </a:r>
            <a:r>
              <a:rPr sz="1400" i="1" dirty="0">
                <a:latin typeface="Arial"/>
                <a:cs typeface="Arial"/>
              </a:rPr>
              <a:t>We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are</a:t>
            </a:r>
            <a:r>
              <a:rPr sz="1400" i="1" spc="-10" dirty="0">
                <a:latin typeface="Arial"/>
                <a:cs typeface="Arial"/>
              </a:rPr>
              <a:t> Family</a:t>
            </a:r>
            <a:r>
              <a:rPr sz="1450" i="1" spc="-10" dirty="0">
                <a:latin typeface="Yu Gothic UI"/>
                <a:cs typeface="Yu Gothic UI"/>
              </a:rPr>
              <a:t>）</a:t>
            </a:r>
            <a:endParaRPr sz="1450">
              <a:latin typeface="Yu Gothic UI"/>
              <a:cs typeface="Yu Gothic UI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5783262" y="6052775"/>
            <a:ext cx="36703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0" dirty="0">
                <a:latin typeface="Yu Gothic UI"/>
                <a:cs typeface="Yu Gothic UI"/>
              </a:rPr>
              <a:t>行動</a:t>
            </a:r>
            <a:endParaRPr sz="1350" dirty="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4200" y="1251458"/>
            <a:ext cx="5635625" cy="4692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83784" y="490474"/>
            <a:ext cx="12966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0" spc="-10" dirty="0">
                <a:latin typeface="Yu Gothic UI"/>
                <a:cs typeface="Yu Gothic UI"/>
              </a:rPr>
              <a:t>以</a:t>
            </a:r>
            <a:r>
              <a:rPr sz="2000" b="0" spc="-10" dirty="0">
                <a:solidFill>
                  <a:srgbClr val="FF0000"/>
                </a:solidFill>
                <a:latin typeface="Yu Gothic UI"/>
                <a:cs typeface="Yu Gothic UI"/>
              </a:rPr>
              <a:t>語言</a:t>
            </a:r>
            <a:r>
              <a:rPr sz="2000" b="0" spc="10" dirty="0">
                <a:latin typeface="PMingLiU"/>
                <a:cs typeface="PMingLiU"/>
              </a:rPr>
              <a:t>思考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1742" y="1265047"/>
            <a:ext cx="5588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10" dirty="0">
                <a:latin typeface="PMingLiU"/>
                <a:cs typeface="PMingLiU"/>
              </a:rPr>
              <a:t>能</a:t>
            </a:r>
            <a:r>
              <a:rPr sz="1400" b="1" spc="-10" dirty="0">
                <a:latin typeface="PMingLiU"/>
                <a:cs typeface="PMingLiU"/>
              </a:rPr>
              <a:t>動性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56929" y="1265047"/>
            <a:ext cx="38544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10" dirty="0">
                <a:latin typeface="PMingLiU"/>
                <a:cs typeface="PMingLiU"/>
              </a:rPr>
              <a:t>結構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55185" y="1505517"/>
            <a:ext cx="711200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5080" indent="-73660">
              <a:lnSpc>
                <a:spcPct val="137900"/>
              </a:lnSpc>
              <a:spcBef>
                <a:spcPts val="100"/>
              </a:spcBef>
            </a:pPr>
            <a:r>
              <a:rPr sz="1900" b="1" i="1" spc="-85" dirty="0">
                <a:solidFill>
                  <a:srgbClr val="FF0000"/>
                </a:solidFill>
                <a:latin typeface="Yu Gothic UI"/>
                <a:cs typeface="Yu Gothic UI"/>
              </a:rPr>
              <a:t>以語言 </a:t>
            </a:r>
            <a:r>
              <a:rPr sz="1900" b="1" i="1" spc="-100" dirty="0">
                <a:solidFill>
                  <a:srgbClr val="FF0000"/>
                </a:solidFill>
                <a:latin typeface="Yu Gothic UI"/>
                <a:cs typeface="Yu Gothic UI"/>
              </a:rPr>
              <a:t>思考</a:t>
            </a:r>
            <a:endParaRPr sz="1900" dirty="0">
              <a:latin typeface="Yu Gothic UI"/>
              <a:cs typeface="Yu Gothic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8245" y="5339525"/>
            <a:ext cx="3202940" cy="2260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dirty="0">
                <a:latin typeface="Arial"/>
                <a:cs typeface="Arial"/>
              </a:rPr>
              <a:t>Mark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Tansey</a:t>
            </a:r>
            <a:r>
              <a:rPr sz="1250" dirty="0">
                <a:latin typeface="Arial"/>
                <a:cs typeface="Arial"/>
              </a:rPr>
              <a:t> </a:t>
            </a:r>
            <a:r>
              <a:rPr sz="1300" i="1" spc="-55" dirty="0">
                <a:latin typeface="Yu Gothic UI"/>
                <a:cs typeface="Yu Gothic UI"/>
              </a:rPr>
              <a:t>文之悅</a:t>
            </a:r>
            <a:r>
              <a:rPr sz="1300" i="1" spc="-10" dirty="0">
                <a:latin typeface="Yu Gothic UI"/>
                <a:cs typeface="Yu Gothic UI"/>
              </a:rPr>
              <a:t>（</a:t>
            </a:r>
            <a:r>
              <a:rPr sz="1250" i="1" spc="-10" dirty="0">
                <a:latin typeface="Arial"/>
                <a:cs typeface="Arial"/>
              </a:rPr>
              <a:t>Pleasure </a:t>
            </a:r>
            <a:r>
              <a:rPr sz="1250" i="1" spc="-5" dirty="0">
                <a:latin typeface="Arial"/>
                <a:cs typeface="Arial"/>
              </a:rPr>
              <a:t>of</a:t>
            </a:r>
            <a:r>
              <a:rPr sz="1250" i="1" spc="5" dirty="0">
                <a:latin typeface="Arial"/>
                <a:cs typeface="Arial"/>
              </a:rPr>
              <a:t> </a:t>
            </a:r>
            <a:r>
              <a:rPr sz="1250" i="1" spc="-10" dirty="0">
                <a:latin typeface="Arial"/>
                <a:cs typeface="Arial"/>
              </a:rPr>
              <a:t>the </a:t>
            </a:r>
            <a:r>
              <a:rPr sz="1250" i="1" spc="-5" dirty="0">
                <a:latin typeface="Arial"/>
                <a:cs typeface="Arial"/>
              </a:rPr>
              <a:t>Text</a:t>
            </a:r>
            <a:r>
              <a:rPr sz="1300" i="1" spc="-5" dirty="0">
                <a:latin typeface="Yu Gothic UI"/>
                <a:cs typeface="Yu Gothic UI"/>
              </a:rPr>
              <a:t>）</a:t>
            </a:r>
            <a:endParaRPr sz="1300">
              <a:latin typeface="Yu Gothic UI"/>
              <a:cs typeface="Yu Gothic UI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5805170" y="6029109"/>
            <a:ext cx="367030" cy="2192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0" dirty="0">
                <a:latin typeface="Yu Gothic UI"/>
                <a:cs typeface="Yu Gothic UI"/>
              </a:rPr>
              <a:t>行動</a:t>
            </a:r>
            <a:endParaRPr sz="1350" dirty="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4200" y="1251458"/>
            <a:ext cx="5635625" cy="4693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77561" y="475233"/>
            <a:ext cx="23088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0" spc="-10" dirty="0">
                <a:latin typeface="Yu Gothic UI"/>
                <a:cs typeface="Yu Gothic UI"/>
              </a:rPr>
              <a:t>以</a:t>
            </a:r>
            <a:r>
              <a:rPr sz="2000" b="0" spc="-10" dirty="0">
                <a:solidFill>
                  <a:srgbClr val="FF0000"/>
                </a:solidFill>
                <a:latin typeface="Yu Gothic UI"/>
                <a:cs typeface="Yu Gothic UI"/>
              </a:rPr>
              <a:t>脈絡</a:t>
            </a:r>
            <a:r>
              <a:rPr sz="2000" b="0" spc="10" dirty="0">
                <a:solidFill>
                  <a:srgbClr val="FF0000"/>
                </a:solidFill>
                <a:latin typeface="Yu Gothic UI"/>
                <a:cs typeface="Yu Gothic UI"/>
              </a:rPr>
              <a:t>（</a:t>
            </a:r>
            <a:r>
              <a:rPr sz="2000" b="0" spc="-10" dirty="0">
                <a:solidFill>
                  <a:srgbClr val="FF0000"/>
                </a:solidFill>
                <a:latin typeface="Yu Gothic UI"/>
                <a:cs typeface="Yu Gothic UI"/>
              </a:rPr>
              <a:t>背景</a:t>
            </a:r>
            <a:r>
              <a:rPr sz="2000" b="0" spc="20" dirty="0">
                <a:solidFill>
                  <a:srgbClr val="FF0000"/>
                </a:solidFill>
                <a:latin typeface="Yu Gothic UI"/>
                <a:cs typeface="Yu Gothic UI"/>
              </a:rPr>
              <a:t>）</a:t>
            </a:r>
            <a:r>
              <a:rPr sz="2000" b="0" spc="-10" dirty="0">
                <a:latin typeface="PMingLiU"/>
                <a:cs typeface="PMingLiU"/>
              </a:rPr>
              <a:t>思考</a:t>
            </a:r>
            <a:endParaRPr sz="2000">
              <a:latin typeface="PMingLiU"/>
              <a:cs typeface="PMingLiU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47442" y="1321675"/>
          <a:ext cx="7315200" cy="235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5865"/>
                <a:gridCol w="3569335"/>
              </a:tblGrid>
              <a:tr h="235136">
                <a:tc>
                  <a:txBody>
                    <a:bodyPr/>
                    <a:lstStyle/>
                    <a:p>
                      <a:pPr marL="127000">
                        <a:lnSpc>
                          <a:spcPts val="1650"/>
                        </a:lnSpc>
                        <a:spcBef>
                          <a:spcPts val="100"/>
                        </a:spcBef>
                      </a:pPr>
                      <a:r>
                        <a:rPr sz="1400" b="1" spc="-10" dirty="0">
                          <a:latin typeface="Yu Gothic UI"/>
                          <a:cs typeface="Yu Gothic UI"/>
                        </a:rPr>
                        <a:t>能動性</a:t>
                      </a:r>
                      <a:endParaRPr sz="1400">
                        <a:latin typeface="Yu Gothic UI"/>
                        <a:cs typeface="Yu Gothic UI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650"/>
                        </a:lnSpc>
                        <a:spcBef>
                          <a:spcPts val="100"/>
                        </a:spcBef>
                      </a:pPr>
                      <a:r>
                        <a:rPr sz="1400" b="1" dirty="0">
                          <a:latin typeface="Yu Gothic UI"/>
                          <a:cs typeface="Yu Gothic UI"/>
                        </a:rPr>
                        <a:t>結構</a:t>
                      </a:r>
                      <a:endParaRPr sz="1400">
                        <a:latin typeface="Yu Gothic UI"/>
                        <a:cs typeface="Yu Gothic UI"/>
                      </a:endParaRPr>
                    </a:p>
                  </a:txBody>
                  <a:tcPr marL="0" marR="0" marT="1270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527040" y="3920578"/>
            <a:ext cx="711200" cy="81406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1900" b="1" i="1" spc="-100" dirty="0">
                <a:solidFill>
                  <a:srgbClr val="CD1B2B"/>
                </a:solidFill>
                <a:latin typeface="Yu Gothic UI"/>
                <a:cs typeface="Yu Gothic UI"/>
              </a:rPr>
              <a:t>以脈絡</a:t>
            </a:r>
            <a:endParaRPr sz="1900">
              <a:latin typeface="Yu Gothic UI"/>
              <a:cs typeface="Yu Gothic UI"/>
            </a:endParaRPr>
          </a:p>
          <a:p>
            <a:pPr marR="19685" algn="ctr">
              <a:lnSpc>
                <a:spcPct val="100000"/>
              </a:lnSpc>
              <a:spcBef>
                <a:spcPts val="840"/>
              </a:spcBef>
            </a:pPr>
            <a:r>
              <a:rPr sz="1850" b="1" i="1" spc="-100" dirty="0">
                <a:solidFill>
                  <a:srgbClr val="CD1B2B"/>
                </a:solidFill>
                <a:latin typeface="Yu Gothic UI"/>
                <a:cs typeface="Yu Gothic UI"/>
              </a:rPr>
              <a:t>思考</a:t>
            </a:r>
            <a:endParaRPr sz="1850">
              <a:latin typeface="Yu Gothic UI"/>
              <a:cs typeface="Yu Gothic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8869" y="3856990"/>
            <a:ext cx="131127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10" dirty="0">
                <a:latin typeface="Calibri"/>
                <a:cs typeface="Calibri"/>
              </a:rPr>
              <a:t>Juana </a:t>
            </a:r>
            <a:r>
              <a:rPr sz="1350" spc="-5" dirty="0">
                <a:latin typeface="Calibri"/>
                <a:cs typeface="Calibri"/>
              </a:rPr>
              <a:t>Lopez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Lopez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5805042" y="5995910"/>
            <a:ext cx="367030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0" dirty="0">
                <a:latin typeface="Yu Gothic UI"/>
                <a:cs typeface="Yu Gothic UI"/>
              </a:rPr>
              <a:t>行動</a:t>
            </a:r>
            <a:endParaRPr sz="1350" dirty="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40679" y="2659379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latin typeface="PMingLiU"/>
                <a:cs typeface="PMingLiU"/>
              </a:rPr>
              <a:t>背景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01640" y="423672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藝術家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5720" y="496824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觀眾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400" y="496824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藝術作品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40679" y="259842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latin typeface="PMingLiU"/>
                <a:cs typeface="PMingLiU"/>
              </a:rPr>
              <a:t>批判</a:t>
            </a:r>
            <a:endParaRPr sz="1400" dirty="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0" y="435102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330"/>
              </a:spcBef>
            </a:pPr>
            <a:r>
              <a:rPr sz="1400" spc="-10" dirty="0">
                <a:latin typeface="PMingLiU"/>
                <a:cs typeface="PMingLiU"/>
              </a:rPr>
              <a:t>藝術實踐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9520" y="530352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詮釋論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400" y="534162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334"/>
              </a:spcBef>
            </a:pPr>
            <a:r>
              <a:rPr sz="1400" spc="-10" dirty="0">
                <a:latin typeface="PMingLiU"/>
                <a:cs typeface="PMingLiU"/>
              </a:rPr>
              <a:t>經驗主義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10200" y="2651760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latin typeface="PMingLiU"/>
                <a:cs typeface="PMingLiU"/>
              </a:rPr>
              <a:t>不和諧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0200" y="3909059"/>
            <a:ext cx="13868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400" spc="-10" dirty="0">
                <a:latin typeface="PMingLiU"/>
                <a:cs typeface="PMingLiU"/>
              </a:rPr>
              <a:t>轉變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7620" y="5059679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連結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1819" y="5059679"/>
            <a:ext cx="12725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互動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25440" y="2865120"/>
            <a:ext cx="1272540" cy="5029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latin typeface="PMingLiU"/>
                <a:cs typeface="PMingLiU"/>
              </a:rPr>
              <a:t>超學科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3520" y="4411979"/>
            <a:ext cx="1447800" cy="3581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330"/>
              </a:spcBef>
            </a:pPr>
            <a:r>
              <a:rPr sz="1400" spc="-10" dirty="0">
                <a:latin typeface="PMingLiU"/>
                <a:cs typeface="PMingLiU"/>
              </a:rPr>
              <a:t>去學科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40880" y="5349240"/>
            <a:ext cx="1272540" cy="5029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300"/>
              </a:spcBef>
            </a:pPr>
            <a:r>
              <a:rPr sz="1400" spc="-10" dirty="0">
                <a:latin typeface="PMingLiU"/>
                <a:cs typeface="PMingLiU"/>
              </a:rPr>
              <a:t>以學科</a:t>
            </a:r>
            <a:r>
              <a:rPr sz="1400" spc="10" dirty="0">
                <a:latin typeface="PMingLiU"/>
                <a:cs typeface="PMingLiU"/>
              </a:rPr>
              <a:t>為</a:t>
            </a:r>
            <a:r>
              <a:rPr sz="1400" spc="-10" dirty="0">
                <a:latin typeface="PMingLiU"/>
                <a:cs typeface="PMingLiU"/>
              </a:rPr>
              <a:t>基礎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6200" y="5463540"/>
            <a:ext cx="1272540" cy="495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latin typeface="PMingLiU"/>
                <a:cs typeface="PMingLiU"/>
              </a:rPr>
              <a:t>跨學科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235" y="0"/>
            <a:ext cx="1014222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9480" y="0"/>
            <a:ext cx="1025715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144" y="0"/>
            <a:ext cx="1149794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"/>
          <p:cNvSpPr txBox="1"/>
          <p:nvPr/>
        </p:nvSpPr>
        <p:spPr>
          <a:xfrm>
            <a:off x="3810001" y="5546090"/>
            <a:ext cx="8213088" cy="3533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3200"/>
              </a:lnSpc>
              <a:spcBef>
                <a:spcPts val="95"/>
              </a:spcBef>
            </a:pPr>
            <a:r>
              <a:rPr sz="1550" spc="-5" dirty="0">
                <a:latin typeface="Arial"/>
                <a:cs typeface="Arial"/>
              </a:rPr>
              <a:t>Mary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spc="-5" dirty="0">
                <a:latin typeface="Arial"/>
                <a:cs typeface="Arial"/>
              </a:rPr>
              <a:t>Sullivan.(2016).</a:t>
            </a:r>
            <a:r>
              <a:rPr sz="1550" spc="15" dirty="0">
                <a:latin typeface="Yu Gothic UI"/>
                <a:cs typeface="Yu Gothic UI"/>
              </a:rPr>
              <a:t>「</a:t>
            </a:r>
            <a:r>
              <a:rPr sz="1550" spc="10" dirty="0">
                <a:latin typeface="Yu Gothic UI"/>
                <a:cs typeface="Yu Gothic UI"/>
              </a:rPr>
              <a:t>當</a:t>
            </a:r>
            <a:r>
              <a:rPr sz="1550" spc="-15" dirty="0">
                <a:latin typeface="Yu Gothic UI"/>
                <a:cs typeface="Yu Gothic UI"/>
              </a:rPr>
              <a:t>我</a:t>
            </a:r>
            <a:r>
              <a:rPr sz="1550" spc="10" dirty="0">
                <a:latin typeface="Yu Gothic UI"/>
                <a:cs typeface="Yu Gothic UI"/>
              </a:rPr>
              <a:t>走</a:t>
            </a:r>
            <a:r>
              <a:rPr sz="1550" spc="-15" dirty="0">
                <a:latin typeface="Yu Gothic UI"/>
                <a:cs typeface="Yu Gothic UI"/>
              </a:rPr>
              <a:t>在絲</a:t>
            </a:r>
            <a:r>
              <a:rPr sz="1550" spc="10" dirty="0">
                <a:latin typeface="Yu Gothic UI"/>
                <a:cs typeface="Yu Gothic UI"/>
              </a:rPr>
              <a:t>帶般</a:t>
            </a:r>
            <a:r>
              <a:rPr sz="1550" spc="-15" dirty="0">
                <a:latin typeface="Yu Gothic UI"/>
                <a:cs typeface="Yu Gothic UI"/>
              </a:rPr>
              <a:t>的</a:t>
            </a:r>
            <a:r>
              <a:rPr sz="1550" spc="10" dirty="0">
                <a:latin typeface="Yu Gothic UI"/>
                <a:cs typeface="Yu Gothic UI"/>
              </a:rPr>
              <a:t>公</a:t>
            </a:r>
            <a:r>
              <a:rPr sz="1550" spc="-15" dirty="0">
                <a:latin typeface="Yu Gothic UI"/>
                <a:cs typeface="Yu Gothic UI"/>
              </a:rPr>
              <a:t>路</a:t>
            </a:r>
            <a:r>
              <a:rPr sz="1550" spc="10" dirty="0">
                <a:latin typeface="Yu Gothic UI"/>
                <a:cs typeface="Yu Gothic UI"/>
              </a:rPr>
              <a:t>上</a:t>
            </a:r>
            <a:r>
              <a:rPr sz="1550" spc="-5" dirty="0">
                <a:latin typeface="Yu Gothic UI"/>
                <a:cs typeface="Yu Gothic UI"/>
              </a:rPr>
              <a:t>（</a:t>
            </a:r>
            <a:r>
              <a:rPr sz="1550" spc="-5" dirty="0">
                <a:latin typeface="Arial"/>
                <a:cs typeface="Arial"/>
              </a:rPr>
              <a:t>As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 </a:t>
            </a:r>
            <a:r>
              <a:rPr sz="1550" spc="-5" dirty="0">
                <a:latin typeface="Arial"/>
                <a:cs typeface="Arial"/>
              </a:rPr>
              <a:t>was</a:t>
            </a:r>
            <a:r>
              <a:rPr sz="1550" spc="-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Walking </a:t>
            </a:r>
            <a:r>
              <a:rPr sz="1550" spc="5" dirty="0">
                <a:latin typeface="Arial"/>
                <a:cs typeface="Arial"/>
              </a:rPr>
              <a:t>a</a:t>
            </a:r>
            <a:r>
              <a:rPr sz="1550" spc="-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Ribbon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  </a:t>
            </a:r>
            <a:r>
              <a:rPr sz="1550" spc="-5" dirty="0">
                <a:latin typeface="Arial"/>
                <a:cs typeface="Arial"/>
              </a:rPr>
              <a:t>Highway</a:t>
            </a:r>
            <a:r>
              <a:rPr sz="1550" spc="-5" dirty="0">
                <a:latin typeface="Yu Gothic UI"/>
                <a:cs typeface="Yu Gothic UI"/>
              </a:rPr>
              <a:t>）</a:t>
            </a:r>
            <a:r>
              <a:rPr sz="1550" spc="5" dirty="0">
                <a:latin typeface="Yu Gothic UI"/>
                <a:cs typeface="Yu Gothic UI"/>
              </a:rPr>
              <a:t>」</a:t>
            </a:r>
            <a:endParaRPr sz="1550" dirty="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710" y="0"/>
            <a:ext cx="1022794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21880" y="685800"/>
            <a:ext cx="64770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305"/>
              </a:spcBef>
            </a:pPr>
            <a:r>
              <a:rPr sz="1400" spc="-10" dirty="0">
                <a:latin typeface="PMingLiU"/>
                <a:cs typeface="PMingLiU"/>
              </a:rPr>
              <a:t>首頁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3880" y="685800"/>
            <a:ext cx="960119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305"/>
              </a:spcBef>
            </a:pPr>
            <a:r>
              <a:rPr sz="1400" spc="-10" dirty="0">
                <a:latin typeface="PMingLiU"/>
                <a:cs typeface="PMingLiU"/>
              </a:rPr>
              <a:t>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97340" y="681990"/>
            <a:ext cx="845819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latin typeface="PMingLiU"/>
                <a:cs typeface="PMingLiU"/>
              </a:rPr>
              <a:t>關於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43159" y="681990"/>
            <a:ext cx="112014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85"/>
              </a:spcBef>
            </a:pPr>
            <a:r>
              <a:rPr sz="1400" spc="-10" dirty="0">
                <a:latin typeface="PMingLiU"/>
                <a:cs typeface="PMingLiU"/>
              </a:rPr>
              <a:t>社群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54740" y="685800"/>
            <a:ext cx="792480" cy="32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220345">
              <a:lnSpc>
                <a:spcPct val="100000"/>
              </a:lnSpc>
              <a:spcBef>
                <a:spcPts val="305"/>
              </a:spcBef>
            </a:pPr>
            <a:r>
              <a:rPr sz="1400" spc="-10" dirty="0">
                <a:latin typeface="PMingLiU"/>
                <a:cs typeface="PMingLiU"/>
              </a:rPr>
              <a:t>申請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76359" y="3733800"/>
            <a:ext cx="1272540" cy="7066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70840" marR="363220" algn="ctr">
              <a:lnSpc>
                <a:spcPct val="107900"/>
              </a:lnSpc>
              <a:spcBef>
                <a:spcPts val="185"/>
              </a:spcBef>
            </a:pPr>
            <a:r>
              <a:rPr sz="1400" spc="-10" dirty="0" err="1">
                <a:latin typeface="PMingLiU"/>
                <a:cs typeface="PMingLiU"/>
              </a:rPr>
              <a:t>數位</a:t>
            </a:r>
            <a:r>
              <a:rPr sz="1400" spc="-10" dirty="0">
                <a:latin typeface="PMingLiU"/>
                <a:cs typeface="PMingLiU"/>
              </a:rPr>
              <a:t> </a:t>
            </a:r>
            <a:r>
              <a:rPr sz="1400" spc="-10" dirty="0" err="1" smtClean="0">
                <a:latin typeface="PMingLiU"/>
                <a:cs typeface="PMingLiU"/>
              </a:rPr>
              <a:t>多媒體設</a:t>
            </a:r>
            <a:r>
              <a:rPr sz="1400" spc="-10" dirty="0" smtClean="0">
                <a:latin typeface="PMingLiU"/>
                <a:cs typeface="PMingLiU"/>
              </a:rPr>
              <a:t> </a:t>
            </a:r>
            <a:r>
              <a:rPr sz="1400" spc="-10" dirty="0">
                <a:latin typeface="PMingLiU"/>
                <a:cs typeface="PMingLiU"/>
              </a:rPr>
              <a:t>計</a:t>
            </a:r>
            <a:endParaRPr sz="1400" dirty="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594" y="82547"/>
            <a:ext cx="10706735" cy="677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70120" y="236220"/>
            <a:ext cx="937260" cy="7239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ts val="1670"/>
              </a:lnSpc>
              <a:spcBef>
                <a:spcPts val="270"/>
              </a:spcBef>
            </a:pPr>
            <a:r>
              <a:rPr sz="1400" spc="-5" dirty="0">
                <a:latin typeface="Times New Roman"/>
                <a:cs typeface="Times New Roman"/>
              </a:rPr>
              <a:t>COMM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70"/>
              </a:lnSpc>
            </a:pPr>
            <a:r>
              <a:rPr sz="1400" spc="-10" dirty="0">
                <a:latin typeface="PMingLiU"/>
                <a:cs typeface="PMingLiU"/>
              </a:rPr>
              <a:t>視覺知識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69379" y="3169920"/>
            <a:ext cx="1036319" cy="5257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340995" marR="333375">
              <a:lnSpc>
                <a:spcPct val="108700"/>
              </a:lnSpc>
              <a:spcBef>
                <a:spcPts val="170"/>
              </a:spcBef>
            </a:pPr>
            <a:r>
              <a:rPr sz="1400" spc="-10" dirty="0">
                <a:latin typeface="PMingLiU"/>
                <a:cs typeface="PMingLiU"/>
              </a:rPr>
              <a:t>交 付 傳 送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7800" y="3124200"/>
            <a:ext cx="1173480" cy="5715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405765" marR="405765" algn="ctr">
              <a:lnSpc>
                <a:spcPct val="108600"/>
              </a:lnSpc>
              <a:spcBef>
                <a:spcPts val="170"/>
              </a:spcBef>
            </a:pPr>
            <a:r>
              <a:rPr sz="1400" spc="-10" dirty="0">
                <a:latin typeface="PMingLiU"/>
                <a:cs typeface="PMingLiU"/>
              </a:rPr>
              <a:t>開 發 轉 化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" y="5974064"/>
            <a:ext cx="853440" cy="7924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ts val="1670"/>
              </a:lnSpc>
              <a:spcBef>
                <a:spcPts val="275"/>
              </a:spcBef>
            </a:pPr>
            <a:r>
              <a:rPr sz="1400" spc="-15" dirty="0">
                <a:latin typeface="Times New Roman"/>
                <a:cs typeface="Times New Roman"/>
              </a:rPr>
              <a:t>IST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70"/>
              </a:lnSpc>
            </a:pPr>
            <a:r>
              <a:rPr sz="1400" spc="-10" dirty="0">
                <a:latin typeface="PMingLiU"/>
                <a:cs typeface="PMingLiU"/>
              </a:rPr>
              <a:t>數位</a:t>
            </a:r>
            <a:endParaRPr sz="140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400" spc="-10" dirty="0">
                <a:latin typeface="PMingLiU"/>
                <a:cs typeface="PMingLiU"/>
              </a:rPr>
              <a:t>知識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0120" y="5707379"/>
            <a:ext cx="876300" cy="5257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260350" marR="254635">
              <a:lnSpc>
                <a:spcPct val="108600"/>
              </a:lnSpc>
              <a:spcBef>
                <a:spcPts val="190"/>
              </a:spcBef>
            </a:pPr>
            <a:r>
              <a:rPr sz="1400" spc="-10" dirty="0">
                <a:latin typeface="PMingLiU"/>
                <a:cs typeface="PMingLiU"/>
              </a:rPr>
              <a:t>設 計 轉 換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0019" y="5928347"/>
            <a:ext cx="853440" cy="7391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250190" marR="220345" indent="-18415" algn="just">
              <a:lnSpc>
                <a:spcPct val="103600"/>
              </a:lnSpc>
              <a:spcBef>
                <a:spcPts val="215"/>
              </a:spcBef>
            </a:pPr>
            <a:r>
              <a:rPr sz="1400" spc="-35" dirty="0">
                <a:latin typeface="Times New Roman"/>
                <a:cs typeface="Times New Roman"/>
              </a:rPr>
              <a:t>A</a:t>
            </a:r>
            <a:r>
              <a:rPr sz="1400" spc="5" dirty="0">
                <a:latin typeface="Times New Roman"/>
                <a:cs typeface="Times New Roman"/>
              </a:rPr>
              <a:t>&amp;</a:t>
            </a:r>
            <a:r>
              <a:rPr sz="1400" spc="-10" dirty="0">
                <a:latin typeface="Times New Roman"/>
                <a:cs typeface="Times New Roman"/>
              </a:rPr>
              <a:t>A</a:t>
            </a:r>
            <a:r>
              <a:rPr sz="1400" spc="-10" dirty="0">
                <a:latin typeface="PMingLiU"/>
                <a:cs typeface="PMingLiU"/>
              </a:rPr>
              <a:t>設計知識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3100" y="632459"/>
            <a:ext cx="183642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Times New Roman"/>
                <a:cs typeface="Times New Roman"/>
              </a:rPr>
              <a:t>DMD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PMingLiU"/>
                <a:cs typeface="PMingLiU"/>
              </a:rPr>
              <a:t>核心課程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64040" y="1638300"/>
            <a:ext cx="185166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7213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指定課程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25000" y="2628900"/>
            <a:ext cx="174498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517525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latin typeface="PMingLiU"/>
                <a:cs typeface="PMingLiU"/>
              </a:rPr>
              <a:t>支援課程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64040" y="3550920"/>
            <a:ext cx="1691639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latin typeface="PMingLiU"/>
                <a:cs typeface="PMingLiU"/>
              </a:rPr>
              <a:t>額外課程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01200" y="4480559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320"/>
              </a:spcBef>
            </a:pPr>
            <a:r>
              <a:rPr sz="1400" spc="-5" dirty="0">
                <a:latin typeface="Times New Roman"/>
                <a:cs typeface="Times New Roman"/>
              </a:rPr>
              <a:t>SoVA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PMingLiU"/>
                <a:cs typeface="PMingLiU"/>
              </a:rPr>
              <a:t>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18319" y="5387327"/>
            <a:ext cx="150876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latin typeface="Times New Roman"/>
                <a:cs typeface="Times New Roman"/>
              </a:rPr>
              <a:t>COMM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PMingLiU"/>
                <a:cs typeface="PMingLiU"/>
              </a:rPr>
              <a:t>課程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25000" y="6309347"/>
            <a:ext cx="118110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258445">
              <a:lnSpc>
                <a:spcPct val="100000"/>
              </a:lnSpc>
              <a:spcBef>
                <a:spcPts val="325"/>
              </a:spcBef>
            </a:pPr>
            <a:r>
              <a:rPr sz="1400" spc="-15" dirty="0">
                <a:latin typeface="Times New Roman"/>
                <a:cs typeface="Times New Roman"/>
              </a:rPr>
              <a:t>IST </a:t>
            </a:r>
            <a:r>
              <a:rPr sz="1400" spc="10" dirty="0">
                <a:latin typeface="PMingLiU"/>
                <a:cs typeface="PMingLiU"/>
              </a:rPr>
              <a:t>課程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7788" y="780415"/>
            <a:ext cx="307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latin typeface="PMingLiU"/>
                <a:cs typeface="PMingLiU"/>
              </a:rPr>
              <a:t>跨學科課程：邊緣效應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1645" y="792607"/>
            <a:ext cx="119634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PMingLiU"/>
                <a:cs typeface="PMingLiU"/>
              </a:rPr>
              <a:t>課程途徑</a:t>
            </a:r>
            <a:endParaRPr sz="23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465" y="2152982"/>
            <a:ext cx="11279069" cy="3387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72178" y="1097406"/>
            <a:ext cx="30695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0" spc="-10" dirty="0">
                <a:latin typeface="Yu Gothic UI"/>
                <a:cs typeface="Yu Gothic UI"/>
              </a:rPr>
              <a:t>數位多</a:t>
            </a:r>
            <a:r>
              <a:rPr sz="2000" b="0" spc="10" dirty="0">
                <a:latin typeface="Yu Gothic UI"/>
                <a:cs typeface="Yu Gothic UI"/>
              </a:rPr>
              <a:t>媒</a:t>
            </a:r>
            <a:r>
              <a:rPr sz="2000" b="0" spc="-10" dirty="0">
                <a:latin typeface="Yu Gothic UI"/>
                <a:cs typeface="Yu Gothic UI"/>
              </a:rPr>
              <a:t>體設</a:t>
            </a:r>
            <a:r>
              <a:rPr sz="2000" b="0" spc="10" dirty="0">
                <a:latin typeface="Yu Gothic UI"/>
                <a:cs typeface="Yu Gothic UI"/>
              </a:rPr>
              <a:t>計</a:t>
            </a:r>
            <a:r>
              <a:rPr sz="2000" b="0" spc="-10" dirty="0">
                <a:latin typeface="Yu Gothic UI"/>
                <a:cs typeface="Yu Gothic UI"/>
              </a:rPr>
              <a:t>：專</a:t>
            </a:r>
            <a:r>
              <a:rPr sz="2000" b="0" spc="10" dirty="0">
                <a:latin typeface="Yu Gothic UI"/>
                <a:cs typeface="Yu Gothic UI"/>
              </a:rPr>
              <a:t>案</a:t>
            </a:r>
            <a:r>
              <a:rPr sz="2000" b="0" spc="-10" dirty="0">
                <a:latin typeface="Yu Gothic UI"/>
                <a:cs typeface="Yu Gothic UI"/>
              </a:rPr>
              <a:t>模型</a:t>
            </a:r>
            <a:endParaRPr sz="2000">
              <a:latin typeface="Yu Gothic UI"/>
              <a:cs typeface="Yu Gothic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92679" y="3088513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400" spc="-10" dirty="0">
                <a:latin typeface="PMingLiU"/>
                <a:cs typeface="PMingLiU"/>
              </a:rPr>
              <a:t>邊界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86939" y="5130672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400" spc="-10" dirty="0">
                <a:latin typeface="PMingLiU"/>
                <a:cs typeface="PMingLiU"/>
              </a:rPr>
              <a:t>情境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6020" y="5184013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25"/>
              </a:spcBef>
            </a:pPr>
            <a:r>
              <a:rPr sz="1400" spc="-10" dirty="0">
                <a:latin typeface="PMingLiU"/>
                <a:cs typeface="PMingLiU"/>
              </a:rPr>
              <a:t>活化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39840" y="2867532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揭示</a:t>
            </a:r>
            <a:endParaRPr sz="14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7959" y="3187573"/>
            <a:ext cx="1272540" cy="3200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latin typeface="PMingLiU"/>
                <a:cs typeface="PMingLiU"/>
              </a:rPr>
              <a:t>干預</a:t>
            </a:r>
            <a:endParaRPr sz="1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spc="10" dirty="0"/>
              <a:t>賓</a:t>
            </a:r>
            <a:r>
              <a:rPr spc="-10" dirty="0"/>
              <a:t>州大</a:t>
            </a:r>
            <a:r>
              <a:rPr spc="10" dirty="0"/>
              <a:t>學</a:t>
            </a:r>
            <a:r>
              <a:rPr spc="-10" dirty="0"/>
              <a:t>視覺</a:t>
            </a:r>
            <a:r>
              <a:rPr spc="10" dirty="0"/>
              <a:t>藝</a:t>
            </a:r>
            <a:r>
              <a:rPr spc="-10" dirty="0"/>
              <a:t>術學院</a:t>
            </a:r>
            <a:r>
              <a:rPr spc="10" dirty="0"/>
              <a:t>預</a:t>
            </a:r>
            <a:r>
              <a:rPr spc="-10" dirty="0"/>
              <a:t>算</a:t>
            </a:r>
            <a:r>
              <a:rPr spc="10" dirty="0"/>
              <a:t>：</a:t>
            </a:r>
            <a:r>
              <a:rPr spc="-10" dirty="0"/>
              <a:t>收入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29944" y="1201547"/>
          <a:ext cx="10516869" cy="231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6675"/>
                <a:gridCol w="1873885"/>
                <a:gridCol w="2089785"/>
                <a:gridCol w="1963420"/>
                <a:gridCol w="1983104"/>
              </a:tblGrid>
              <a:tr h="583946">
                <a:tc>
                  <a:txBody>
                    <a:bodyPr/>
                    <a:lstStyle/>
                    <a:p>
                      <a:pPr marL="146050">
                        <a:lnSpc>
                          <a:spcPts val="1889"/>
                        </a:lnSpc>
                      </a:pPr>
                      <a:r>
                        <a:rPr sz="1600" spc="5" dirty="0">
                          <a:latin typeface="PMingLiU"/>
                          <a:cs typeface="PMingLiU"/>
                        </a:rPr>
                        <a:t>收入</a:t>
                      </a:r>
                      <a:endParaRPr sz="16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2014-15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2015-16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600" spc="-1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600" spc="5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600" spc="10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300" spc="-3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spc="-15" dirty="0">
                          <a:latin typeface="Verdana"/>
                          <a:cs typeface="Verdana"/>
                        </a:rPr>
                        <a:t>17</a:t>
                      </a:r>
                      <a:endParaRPr sz="1600">
                        <a:latin typeface="Verdana"/>
                        <a:cs typeface="Verdana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2017-18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0356"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5" dirty="0">
                          <a:latin typeface="PMingLiU"/>
                          <a:cs typeface="PMingLiU"/>
                        </a:rPr>
                        <a:t>科系配額</a:t>
                      </a:r>
                      <a:endParaRPr sz="1600">
                        <a:latin typeface="PMingLiU"/>
                        <a:cs typeface="PMingLiU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65,211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55,211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65,211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85,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467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2973"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600" spc="5" dirty="0">
                          <a:latin typeface="PMingLiU"/>
                          <a:cs typeface="PMingLiU"/>
                        </a:rPr>
                        <a:t>短期資金</a:t>
                      </a:r>
                      <a:r>
                        <a:rPr sz="1600" spc="60" dirty="0">
                          <a:latin typeface="PMingLiU"/>
                          <a:cs typeface="PMingLiU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A&amp;A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54,000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74,000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62,000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79,240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588568">
                <a:tc>
                  <a:txBody>
                    <a:bodyPr/>
                    <a:lstStyle/>
                    <a:p>
                      <a:pPr marL="146050">
                        <a:lnSpc>
                          <a:spcPts val="2080"/>
                        </a:lnSpc>
                      </a:pPr>
                      <a:r>
                        <a:rPr sz="1750" b="1" dirty="0">
                          <a:solidFill>
                            <a:srgbClr val="EDEBE8"/>
                          </a:solidFill>
                          <a:latin typeface="PMingLiU"/>
                          <a:cs typeface="PMingLiU"/>
                        </a:rPr>
                        <a:t>收入分成</a:t>
                      </a:r>
                      <a:r>
                        <a:rPr sz="1750" b="1" spc="60" dirty="0">
                          <a:solidFill>
                            <a:srgbClr val="EDEBE8"/>
                          </a:solidFill>
                          <a:latin typeface="PMingLiU"/>
                          <a:cs typeface="PMingLiU"/>
                        </a:rPr>
                        <a:t> </a:t>
                      </a:r>
                      <a:r>
                        <a:rPr sz="1750" b="1" spc="-5" dirty="0">
                          <a:solidFill>
                            <a:srgbClr val="EDEBE8"/>
                          </a:solidFill>
                          <a:latin typeface="Tahoma"/>
                          <a:cs typeface="Tahoma"/>
                        </a:rPr>
                        <a:t>WC</a:t>
                      </a:r>
                      <a:endParaRPr sz="17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-10" dirty="0">
                          <a:solidFill>
                            <a:srgbClr val="EDEBE8"/>
                          </a:solidFill>
                          <a:latin typeface="Tahoma"/>
                          <a:cs typeface="Tahoma"/>
                        </a:rPr>
                        <a:t>207,546</a:t>
                      </a:r>
                      <a:endParaRPr sz="175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-10" dirty="0">
                          <a:solidFill>
                            <a:srgbClr val="EDEBE8"/>
                          </a:solidFill>
                          <a:latin typeface="Tahoma"/>
                          <a:cs typeface="Tahoma"/>
                        </a:rPr>
                        <a:t>181,058</a:t>
                      </a:r>
                      <a:endParaRPr sz="175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9525">
                      <a:solidFill>
                        <a:srgbClr val="FFFFFF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-10" dirty="0">
                          <a:solidFill>
                            <a:srgbClr val="EDEBE8"/>
                          </a:solidFill>
                          <a:latin typeface="Tahoma"/>
                          <a:cs typeface="Tahoma"/>
                        </a:rPr>
                        <a:t>210,481</a:t>
                      </a:r>
                      <a:endParaRPr sz="175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-5" dirty="0">
                          <a:solidFill>
                            <a:srgbClr val="EDEBE8"/>
                          </a:solidFill>
                          <a:latin typeface="Tahoma"/>
                          <a:cs typeface="Tahoma"/>
                        </a:rPr>
                        <a:t>467,415*</a:t>
                      </a:r>
                      <a:endParaRPr sz="175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3688740"/>
            <a:ext cx="10137140" cy="5924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650" spc="5" dirty="0">
                <a:latin typeface="Tahoma"/>
                <a:cs typeface="Tahoma"/>
              </a:rPr>
              <a:t>*</a:t>
            </a:r>
            <a:r>
              <a:rPr sz="1650" spc="5" dirty="0">
                <a:latin typeface="PMingLiU"/>
                <a:cs typeface="PMingLiU"/>
              </a:rPr>
              <a:t>收入</a:t>
            </a:r>
            <a:r>
              <a:rPr sz="1650" spc="-20" dirty="0">
                <a:latin typeface="PMingLiU"/>
                <a:cs typeface="PMingLiU"/>
              </a:rPr>
              <a:t>提</a:t>
            </a:r>
            <a:r>
              <a:rPr sz="1650" spc="5" dirty="0">
                <a:latin typeface="PMingLiU"/>
                <a:cs typeface="PMingLiU"/>
              </a:rPr>
              <a:t>升來自</a:t>
            </a:r>
            <a:r>
              <a:rPr sz="1650" spc="-20" dirty="0">
                <a:latin typeface="PMingLiU"/>
                <a:cs typeface="PMingLiU"/>
              </a:rPr>
              <a:t>於</a:t>
            </a:r>
            <a:r>
              <a:rPr sz="1650" spc="5" dirty="0">
                <a:latin typeface="PMingLiU"/>
                <a:cs typeface="PMingLiU"/>
              </a:rPr>
              <a:t>新的</a:t>
            </a:r>
            <a:r>
              <a:rPr sz="1650" spc="70" dirty="0">
                <a:latin typeface="PMingLiU"/>
                <a:cs typeface="PMingLiU"/>
              </a:rPr>
              <a:t> </a:t>
            </a:r>
            <a:r>
              <a:rPr sz="1650" dirty="0">
                <a:latin typeface="Tahoma"/>
                <a:cs typeface="Tahoma"/>
              </a:rPr>
              <a:t>DMD</a:t>
            </a:r>
            <a:r>
              <a:rPr sz="1650" spc="-15" dirty="0">
                <a:latin typeface="Tahoma"/>
                <a:cs typeface="Tahoma"/>
              </a:rPr>
              <a:t> </a:t>
            </a:r>
            <a:r>
              <a:rPr sz="1650" spc="5" dirty="0">
                <a:latin typeface="PMingLiU"/>
                <a:cs typeface="PMingLiU"/>
              </a:rPr>
              <a:t>線</a:t>
            </a:r>
            <a:r>
              <a:rPr sz="1650" spc="-20" dirty="0">
                <a:latin typeface="PMingLiU"/>
                <a:cs typeface="PMingLiU"/>
              </a:rPr>
              <a:t>上</a:t>
            </a:r>
            <a:r>
              <a:rPr sz="1650" spc="5" dirty="0">
                <a:latin typeface="PMingLiU"/>
                <a:cs typeface="PMingLiU"/>
              </a:rPr>
              <a:t>學位。考</a:t>
            </a:r>
            <a:r>
              <a:rPr sz="1650" spc="-20" dirty="0">
                <a:latin typeface="PMingLiU"/>
                <a:cs typeface="PMingLiU"/>
              </a:rPr>
              <a:t>慮</a:t>
            </a:r>
            <a:r>
              <a:rPr sz="1650" spc="5" dirty="0">
                <a:latin typeface="PMingLiU"/>
                <a:cs typeface="PMingLiU"/>
              </a:rPr>
              <a:t>到首五</a:t>
            </a:r>
            <a:r>
              <a:rPr sz="1650" spc="-20" dirty="0">
                <a:latin typeface="PMingLiU"/>
                <a:cs typeface="PMingLiU"/>
              </a:rPr>
              <a:t>學</a:t>
            </a:r>
            <a:r>
              <a:rPr sz="1650" spc="5" dirty="0">
                <a:latin typeface="PMingLiU"/>
                <a:cs typeface="PMingLiU"/>
              </a:rPr>
              <a:t>期招生</a:t>
            </a:r>
            <a:r>
              <a:rPr sz="1650" spc="-20" dirty="0">
                <a:latin typeface="PMingLiU"/>
                <a:cs typeface="PMingLiU"/>
              </a:rPr>
              <a:t>量達</a:t>
            </a:r>
            <a:r>
              <a:rPr sz="1650" spc="5" dirty="0">
                <a:latin typeface="PMingLiU"/>
                <a:cs typeface="PMingLiU"/>
              </a:rPr>
              <a:t>市場預期</a:t>
            </a:r>
            <a:r>
              <a:rPr sz="1650" spc="-20" dirty="0">
                <a:latin typeface="PMingLiU"/>
                <a:cs typeface="PMingLiU"/>
              </a:rPr>
              <a:t>，</a:t>
            </a:r>
            <a:r>
              <a:rPr sz="1650" spc="5" dirty="0">
                <a:latin typeface="PMingLiU"/>
                <a:cs typeface="PMingLiU"/>
              </a:rPr>
              <a:t>並且資</a:t>
            </a:r>
            <a:r>
              <a:rPr sz="1650" spc="-20" dirty="0">
                <a:latin typeface="PMingLiU"/>
                <a:cs typeface="PMingLiU"/>
              </a:rPr>
              <a:t>金</a:t>
            </a:r>
            <a:r>
              <a:rPr sz="1650" spc="5" dirty="0">
                <a:latin typeface="PMingLiU"/>
                <a:cs typeface="PMingLiU"/>
              </a:rPr>
              <a:t>足夠開</a:t>
            </a:r>
            <a:r>
              <a:rPr sz="1650" spc="-20" dirty="0">
                <a:latin typeface="PMingLiU"/>
                <a:cs typeface="PMingLiU"/>
              </a:rPr>
              <a:t>設四</a:t>
            </a:r>
            <a:r>
              <a:rPr sz="1650" spc="5" dirty="0">
                <a:latin typeface="PMingLiU"/>
                <a:cs typeface="PMingLiU"/>
              </a:rPr>
              <a:t>年份</a:t>
            </a:r>
            <a:r>
              <a:rPr sz="1650" spc="75" dirty="0">
                <a:latin typeface="PMingLiU"/>
                <a:cs typeface="PMingLiU"/>
              </a:rPr>
              <a:t> </a:t>
            </a:r>
            <a:r>
              <a:rPr sz="1650" spc="-5" dirty="0">
                <a:latin typeface="Tahoma"/>
                <a:cs typeface="Tahoma"/>
              </a:rPr>
              <a:t>350-400</a:t>
            </a:r>
            <a:endParaRPr sz="1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650" spc="5" dirty="0">
                <a:latin typeface="PMingLiU"/>
                <a:cs typeface="PMingLiU"/>
              </a:rPr>
              <a:t>名學生的</a:t>
            </a:r>
            <a:r>
              <a:rPr sz="1650" spc="-20" dirty="0">
                <a:latin typeface="PMingLiU"/>
                <a:cs typeface="PMingLiU"/>
              </a:rPr>
              <a:t>課</a:t>
            </a:r>
            <a:r>
              <a:rPr sz="1650" spc="5" dirty="0">
                <a:latin typeface="PMingLiU"/>
                <a:cs typeface="PMingLiU"/>
              </a:rPr>
              <a:t>程</a:t>
            </a:r>
            <a:r>
              <a:rPr sz="1650" spc="-5" dirty="0">
                <a:latin typeface="PMingLiU"/>
                <a:cs typeface="PMingLiU"/>
              </a:rPr>
              <a:t>，</a:t>
            </a:r>
            <a:r>
              <a:rPr sz="1650" spc="-5" dirty="0">
                <a:latin typeface="Tahoma"/>
                <a:cs typeface="Tahoma"/>
              </a:rPr>
              <a:t>SoVA </a:t>
            </a:r>
            <a:r>
              <a:rPr sz="1650" spc="5" dirty="0">
                <a:latin typeface="PMingLiU"/>
                <a:cs typeface="PMingLiU"/>
              </a:rPr>
              <a:t>線上</a:t>
            </a:r>
            <a:r>
              <a:rPr sz="1650" spc="-20" dirty="0">
                <a:latin typeface="PMingLiU"/>
                <a:cs typeface="PMingLiU"/>
              </a:rPr>
              <a:t>課</a:t>
            </a:r>
            <a:r>
              <a:rPr sz="1650" spc="5" dirty="0">
                <a:latin typeface="PMingLiU"/>
                <a:cs typeface="PMingLiU"/>
              </a:rPr>
              <a:t>程</a:t>
            </a:r>
            <a:r>
              <a:rPr sz="1650" spc="-20" dirty="0">
                <a:latin typeface="PMingLiU"/>
                <a:cs typeface="PMingLiU"/>
              </a:rPr>
              <a:t>與</a:t>
            </a:r>
            <a:r>
              <a:rPr sz="1650" spc="5" dirty="0">
                <a:latin typeface="PMingLiU"/>
                <a:cs typeface="PMingLiU"/>
              </a:rPr>
              <a:t>學位計劃</a:t>
            </a:r>
            <a:r>
              <a:rPr sz="1650" spc="-20" dirty="0">
                <a:latin typeface="PMingLiU"/>
                <a:cs typeface="PMingLiU"/>
              </a:rPr>
              <a:t>的</a:t>
            </a:r>
            <a:r>
              <a:rPr sz="1650" spc="5" dirty="0">
                <a:latin typeface="PMingLiU"/>
                <a:cs typeface="PMingLiU"/>
              </a:rPr>
              <a:t>收益到了</a:t>
            </a:r>
            <a:r>
              <a:rPr sz="1650" spc="75" dirty="0">
                <a:latin typeface="PMingLiU"/>
                <a:cs typeface="PMingLiU"/>
              </a:rPr>
              <a:t> </a:t>
            </a:r>
            <a:r>
              <a:rPr sz="1650" spc="-10" dirty="0">
                <a:latin typeface="Tahoma"/>
                <a:cs typeface="Tahoma"/>
              </a:rPr>
              <a:t>2020</a:t>
            </a:r>
            <a:r>
              <a:rPr sz="1650" dirty="0">
                <a:latin typeface="Tahoma"/>
                <a:cs typeface="Tahoma"/>
              </a:rPr>
              <a:t> </a:t>
            </a:r>
            <a:r>
              <a:rPr sz="1650" spc="5" dirty="0">
                <a:latin typeface="PMingLiU"/>
                <a:cs typeface="PMingLiU"/>
              </a:rPr>
              <a:t>年估</a:t>
            </a:r>
            <a:r>
              <a:rPr sz="1650" spc="-20" dirty="0">
                <a:latin typeface="PMingLiU"/>
                <a:cs typeface="PMingLiU"/>
              </a:rPr>
              <a:t>計</a:t>
            </a:r>
            <a:r>
              <a:rPr sz="1650" spc="5" dirty="0">
                <a:latin typeface="PMingLiU"/>
                <a:cs typeface="PMingLiU"/>
              </a:rPr>
              <a:t>可達</a:t>
            </a:r>
            <a:r>
              <a:rPr sz="1650" spc="70" dirty="0">
                <a:latin typeface="PMingLiU"/>
                <a:cs typeface="PMingLiU"/>
              </a:rPr>
              <a:t> </a:t>
            </a:r>
            <a:r>
              <a:rPr sz="1650" spc="5" dirty="0">
                <a:latin typeface="Tahoma"/>
                <a:cs typeface="Tahoma"/>
              </a:rPr>
              <a:t>120</a:t>
            </a:r>
            <a:r>
              <a:rPr sz="1650" dirty="0">
                <a:latin typeface="Tahoma"/>
                <a:cs typeface="Tahoma"/>
              </a:rPr>
              <a:t> </a:t>
            </a:r>
            <a:r>
              <a:rPr sz="1650" spc="-20" dirty="0">
                <a:latin typeface="PMingLiU"/>
                <a:cs typeface="PMingLiU"/>
              </a:rPr>
              <a:t>萬</a:t>
            </a:r>
            <a:r>
              <a:rPr sz="1650" spc="5" dirty="0">
                <a:latin typeface="PMingLiU"/>
                <a:cs typeface="PMingLiU"/>
              </a:rPr>
              <a:t>美元。</a:t>
            </a:r>
            <a:endParaRPr sz="16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8585" y="2454402"/>
            <a:ext cx="2546985" cy="143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Yu Gothic UI"/>
                <a:cs typeface="Yu Gothic UI"/>
              </a:rPr>
              <a:t>感謝您</a:t>
            </a:r>
            <a:endParaRPr sz="1800">
              <a:latin typeface="Yu Gothic UI"/>
              <a:cs typeface="Yu Gothic U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1995"/>
              </a:spcBef>
            </a:pPr>
            <a:r>
              <a:rPr sz="1800" dirty="0">
                <a:latin typeface="Arial"/>
                <a:cs typeface="Arial"/>
              </a:rPr>
              <a:t>Graeme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Sullivan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700" spc="-5" dirty="0">
                <a:latin typeface="Arial"/>
                <a:cs typeface="Arial"/>
                <a:hlinkClick r:id="rId2"/>
              </a:rPr>
              <a:t>artasresearch@gmail.com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3435" cy="650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51875" y="5562644"/>
            <a:ext cx="3004185" cy="10166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85"/>
              </a:spcBef>
            </a:pPr>
            <a:r>
              <a:rPr sz="1500" dirty="0">
                <a:latin typeface="Arial"/>
                <a:cs typeface="Arial"/>
              </a:rPr>
              <a:t>Rashad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Alakbarov.(2007)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600" i="1" spc="-90" dirty="0">
                <a:latin typeface="Yu Gothic UI"/>
                <a:cs typeface="Yu Gothic UI"/>
              </a:rPr>
              <a:t>從</a:t>
            </a:r>
            <a:r>
              <a:rPr sz="1600" i="1" spc="-114" dirty="0">
                <a:latin typeface="Yu Gothic UI"/>
                <a:cs typeface="Yu Gothic UI"/>
              </a:rPr>
              <a:t>一</a:t>
            </a:r>
            <a:r>
              <a:rPr sz="1600" i="1" spc="-90" dirty="0">
                <a:latin typeface="Yu Gothic UI"/>
                <a:cs typeface="Yu Gothic UI"/>
              </a:rPr>
              <a:t>個角 度 </a:t>
            </a:r>
            <a:r>
              <a:rPr sz="1600" i="1" spc="-114" dirty="0">
                <a:latin typeface="Yu Gothic UI"/>
                <a:cs typeface="Yu Gothic UI"/>
              </a:rPr>
              <a:t>看 </a:t>
            </a:r>
            <a:r>
              <a:rPr sz="1600" i="1" spc="-90" dirty="0">
                <a:latin typeface="Yu Gothic UI"/>
                <a:cs typeface="Yu Gothic UI"/>
              </a:rPr>
              <a:t>兩 </a:t>
            </a:r>
            <a:r>
              <a:rPr sz="1600" i="1" spc="-114" dirty="0">
                <a:latin typeface="Yu Gothic UI"/>
                <a:cs typeface="Yu Gothic UI"/>
              </a:rPr>
              <a:t>個 </a:t>
            </a:r>
            <a:r>
              <a:rPr sz="1600" i="1" spc="-90" dirty="0">
                <a:latin typeface="Yu Gothic UI"/>
                <a:cs typeface="Yu Gothic UI"/>
              </a:rPr>
              <a:t>城 </a:t>
            </a:r>
            <a:r>
              <a:rPr sz="1600" i="1" spc="-114" dirty="0">
                <a:latin typeface="Yu Gothic UI"/>
                <a:cs typeface="Yu Gothic UI"/>
              </a:rPr>
              <a:t>市 </a:t>
            </a:r>
            <a:r>
              <a:rPr sz="1600" i="1" spc="-15" dirty="0">
                <a:latin typeface="Yu Gothic UI"/>
                <a:cs typeface="Yu Gothic UI"/>
              </a:rPr>
              <a:t>（</a:t>
            </a:r>
            <a:r>
              <a:rPr sz="1500" i="1" spc="-15" dirty="0">
                <a:latin typeface="Arial"/>
                <a:cs typeface="Arial"/>
              </a:rPr>
              <a:t>Looking </a:t>
            </a:r>
            <a:r>
              <a:rPr sz="1500" i="1" dirty="0">
                <a:latin typeface="Arial"/>
                <a:cs typeface="Arial"/>
              </a:rPr>
              <a:t>at </a:t>
            </a:r>
            <a:r>
              <a:rPr sz="1500" i="1" spc="-5" dirty="0">
                <a:latin typeface="Arial"/>
                <a:cs typeface="Arial"/>
              </a:rPr>
              <a:t>Two  Cities </a:t>
            </a:r>
            <a:r>
              <a:rPr sz="1500" i="1" spc="5" dirty="0">
                <a:latin typeface="Arial"/>
                <a:cs typeface="Arial"/>
              </a:rPr>
              <a:t>from </a:t>
            </a:r>
            <a:r>
              <a:rPr sz="1500" i="1" spc="-5" dirty="0">
                <a:latin typeface="Arial"/>
                <a:cs typeface="Arial"/>
              </a:rPr>
              <a:t>One Point </a:t>
            </a:r>
            <a:r>
              <a:rPr sz="1500" i="1" spc="-10" dirty="0">
                <a:latin typeface="Arial"/>
                <a:cs typeface="Arial"/>
              </a:rPr>
              <a:t>of</a:t>
            </a:r>
            <a:r>
              <a:rPr sz="1500" i="1" spc="-35" dirty="0">
                <a:latin typeface="Arial"/>
                <a:cs typeface="Arial"/>
              </a:rPr>
              <a:t> </a:t>
            </a:r>
            <a:r>
              <a:rPr sz="1500" i="1" spc="-15" dirty="0">
                <a:latin typeface="Arial"/>
                <a:cs typeface="Arial"/>
              </a:rPr>
              <a:t>View</a:t>
            </a:r>
            <a:r>
              <a:rPr sz="1600" i="1" spc="-15" dirty="0">
                <a:latin typeface="Yu Gothic UI"/>
                <a:cs typeface="Yu Gothic UI"/>
              </a:rPr>
              <a:t>）</a:t>
            </a:r>
            <a:endParaRPr sz="160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344534" cy="6442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51875" y="5562644"/>
            <a:ext cx="3004185" cy="10166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85"/>
              </a:spcBef>
            </a:pPr>
            <a:r>
              <a:rPr sz="1500" dirty="0">
                <a:latin typeface="Arial"/>
                <a:cs typeface="Arial"/>
              </a:rPr>
              <a:t>Rashad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Alakbarov.(2007)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600" i="1" spc="-90" dirty="0">
                <a:latin typeface="Yu Gothic UI"/>
                <a:cs typeface="Yu Gothic UI"/>
              </a:rPr>
              <a:t>從</a:t>
            </a:r>
            <a:r>
              <a:rPr sz="1600" i="1" spc="-114" dirty="0">
                <a:latin typeface="Yu Gothic UI"/>
                <a:cs typeface="Yu Gothic UI"/>
              </a:rPr>
              <a:t>一</a:t>
            </a:r>
            <a:r>
              <a:rPr sz="1600" i="1" spc="-90" dirty="0">
                <a:latin typeface="Yu Gothic UI"/>
                <a:cs typeface="Yu Gothic UI"/>
              </a:rPr>
              <a:t>個角 度 </a:t>
            </a:r>
            <a:r>
              <a:rPr sz="1600" i="1" spc="-114" dirty="0">
                <a:latin typeface="Yu Gothic UI"/>
                <a:cs typeface="Yu Gothic UI"/>
              </a:rPr>
              <a:t>看 </a:t>
            </a:r>
            <a:r>
              <a:rPr sz="1600" i="1" spc="-90" dirty="0">
                <a:latin typeface="Yu Gothic UI"/>
                <a:cs typeface="Yu Gothic UI"/>
              </a:rPr>
              <a:t>兩 </a:t>
            </a:r>
            <a:r>
              <a:rPr sz="1600" i="1" spc="-114" dirty="0">
                <a:latin typeface="Yu Gothic UI"/>
                <a:cs typeface="Yu Gothic UI"/>
              </a:rPr>
              <a:t>個 </a:t>
            </a:r>
            <a:r>
              <a:rPr sz="1600" i="1" spc="-90" dirty="0">
                <a:latin typeface="Yu Gothic UI"/>
                <a:cs typeface="Yu Gothic UI"/>
              </a:rPr>
              <a:t>城 </a:t>
            </a:r>
            <a:r>
              <a:rPr sz="1600" i="1" spc="-114" dirty="0">
                <a:latin typeface="Yu Gothic UI"/>
                <a:cs typeface="Yu Gothic UI"/>
              </a:rPr>
              <a:t>市 </a:t>
            </a:r>
            <a:r>
              <a:rPr sz="1600" i="1" spc="-15" dirty="0">
                <a:latin typeface="Yu Gothic UI"/>
                <a:cs typeface="Yu Gothic UI"/>
              </a:rPr>
              <a:t>（</a:t>
            </a:r>
            <a:r>
              <a:rPr sz="1500" i="1" spc="-15" dirty="0">
                <a:latin typeface="Arial"/>
                <a:cs typeface="Arial"/>
              </a:rPr>
              <a:t>Looking </a:t>
            </a:r>
            <a:r>
              <a:rPr sz="1500" i="1" dirty="0">
                <a:latin typeface="Arial"/>
                <a:cs typeface="Arial"/>
              </a:rPr>
              <a:t>at </a:t>
            </a:r>
            <a:r>
              <a:rPr sz="1500" i="1" spc="-5" dirty="0">
                <a:latin typeface="Arial"/>
                <a:cs typeface="Arial"/>
              </a:rPr>
              <a:t>Two  Cities </a:t>
            </a:r>
            <a:r>
              <a:rPr sz="1500" i="1" spc="5" dirty="0">
                <a:latin typeface="Arial"/>
                <a:cs typeface="Arial"/>
              </a:rPr>
              <a:t>from </a:t>
            </a:r>
            <a:r>
              <a:rPr sz="1500" i="1" spc="-5" dirty="0">
                <a:latin typeface="Arial"/>
                <a:cs typeface="Arial"/>
              </a:rPr>
              <a:t>One Point </a:t>
            </a:r>
            <a:r>
              <a:rPr sz="1500" i="1" spc="-10" dirty="0">
                <a:latin typeface="Arial"/>
                <a:cs typeface="Arial"/>
              </a:rPr>
              <a:t>of</a:t>
            </a:r>
            <a:r>
              <a:rPr sz="1500" i="1" spc="-35" dirty="0">
                <a:latin typeface="Arial"/>
                <a:cs typeface="Arial"/>
              </a:rPr>
              <a:t> </a:t>
            </a:r>
            <a:r>
              <a:rPr sz="1500" i="1" spc="-15" dirty="0">
                <a:latin typeface="Arial"/>
                <a:cs typeface="Arial"/>
              </a:rPr>
              <a:t>View</a:t>
            </a:r>
            <a:r>
              <a:rPr sz="1600" i="1" spc="-15" dirty="0">
                <a:latin typeface="Yu Gothic UI"/>
                <a:cs typeface="Yu Gothic UI"/>
              </a:rPr>
              <a:t>）</a:t>
            </a:r>
            <a:endParaRPr sz="160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6025" y="0"/>
            <a:ext cx="565213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2004" y="5920210"/>
            <a:ext cx="383984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dirty="0">
                <a:latin typeface="Arial"/>
                <a:cs typeface="Arial"/>
              </a:rPr>
              <a:t>Mark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Tansey.</a:t>
            </a:r>
            <a:r>
              <a:rPr sz="1600" i="1" spc="-114" dirty="0">
                <a:latin typeface="Yu Gothic UI"/>
                <a:cs typeface="Yu Gothic UI"/>
              </a:rPr>
              <a:t>文</a:t>
            </a:r>
            <a:r>
              <a:rPr sz="1600" i="1" spc="-90" dirty="0">
                <a:latin typeface="Yu Gothic UI"/>
                <a:cs typeface="Yu Gothic UI"/>
              </a:rPr>
              <a:t>之</a:t>
            </a:r>
            <a:r>
              <a:rPr sz="1600" i="1" spc="-114" dirty="0">
                <a:latin typeface="Yu Gothic UI"/>
                <a:cs typeface="Yu Gothic UI"/>
              </a:rPr>
              <a:t>悅</a:t>
            </a:r>
            <a:r>
              <a:rPr sz="1600" i="1" spc="-10" dirty="0">
                <a:latin typeface="Yu Gothic UI"/>
                <a:cs typeface="Yu Gothic UI"/>
              </a:rPr>
              <a:t>（</a:t>
            </a:r>
            <a:r>
              <a:rPr sz="1500" i="1" spc="-10" dirty="0">
                <a:latin typeface="Arial"/>
                <a:cs typeface="Arial"/>
              </a:rPr>
              <a:t>Pleasure</a:t>
            </a:r>
            <a:r>
              <a:rPr sz="1500" i="1" spc="-2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of</a:t>
            </a:r>
            <a:r>
              <a:rPr sz="1500" i="1" spc="-3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the</a:t>
            </a:r>
            <a:r>
              <a:rPr sz="1500" i="1" spc="-5" dirty="0">
                <a:latin typeface="Arial"/>
                <a:cs typeface="Arial"/>
              </a:rPr>
              <a:t> </a:t>
            </a:r>
            <a:r>
              <a:rPr sz="1500" i="1" spc="-20" dirty="0">
                <a:latin typeface="Arial"/>
                <a:cs typeface="Arial"/>
              </a:rPr>
              <a:t>Text</a:t>
            </a:r>
            <a:r>
              <a:rPr sz="1600" i="1" spc="-20" dirty="0">
                <a:latin typeface="Yu Gothic UI"/>
                <a:cs typeface="Yu Gothic UI"/>
              </a:rPr>
              <a:t>）</a:t>
            </a:r>
            <a:endParaRPr sz="160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9819" y="0"/>
            <a:ext cx="997077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094" y="0"/>
            <a:ext cx="51530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 txBox="1"/>
          <p:nvPr/>
        </p:nvSpPr>
        <p:spPr>
          <a:xfrm>
            <a:off x="8153400" y="5867400"/>
            <a:ext cx="3415665" cy="732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Boris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Curatolo Rasines.(2004).</a:t>
            </a:r>
            <a:r>
              <a:rPr sz="1700" i="1" spc="-120" dirty="0">
                <a:latin typeface="Yu Gothic UI"/>
                <a:cs typeface="Yu Gothic UI"/>
              </a:rPr>
              <a:t>最</a:t>
            </a:r>
            <a:r>
              <a:rPr sz="1700" i="1" spc="-95" dirty="0">
                <a:latin typeface="Yu Gothic UI"/>
                <a:cs typeface="Yu Gothic UI"/>
              </a:rPr>
              <a:t>佳打</a:t>
            </a:r>
            <a:endParaRPr sz="1700" dirty="0">
              <a:latin typeface="Yu Gothic UI"/>
              <a:cs typeface="Yu Gothic UI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1700" i="1" spc="-95" dirty="0">
                <a:latin typeface="Yu Gothic UI"/>
                <a:cs typeface="Yu Gothic UI"/>
              </a:rPr>
              <a:t>擊點</a:t>
            </a:r>
            <a:r>
              <a:rPr sz="1700" i="1" spc="-25" dirty="0">
                <a:latin typeface="Yu Gothic UI"/>
                <a:cs typeface="Yu Gothic UI"/>
              </a:rPr>
              <a:t>（</a:t>
            </a:r>
            <a:r>
              <a:rPr sz="1600" i="1" spc="-25" dirty="0">
                <a:latin typeface="Arial"/>
                <a:cs typeface="Arial"/>
              </a:rPr>
              <a:t>Sweet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Spot</a:t>
            </a:r>
            <a:r>
              <a:rPr sz="1700" i="1" spc="-20" dirty="0">
                <a:latin typeface="Yu Gothic UI"/>
                <a:cs typeface="Yu Gothic UI"/>
              </a:rPr>
              <a:t>）</a:t>
            </a:r>
            <a:endParaRPr sz="1700" dirty="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3545" y="0"/>
            <a:ext cx="1049845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2100" y="6247891"/>
            <a:ext cx="49949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latin typeface="Yu Gothic UI"/>
                <a:cs typeface="Yu Gothic UI"/>
              </a:rPr>
              <a:t>街頭作</a:t>
            </a:r>
            <a:r>
              <a:rPr sz="1600" spc="-20" dirty="0">
                <a:latin typeface="Yu Gothic UI"/>
                <a:cs typeface="Yu Gothic UI"/>
              </a:rPr>
              <a:t>品</a:t>
            </a:r>
            <a:r>
              <a:rPr sz="1600" spc="5" dirty="0">
                <a:latin typeface="Yu Gothic UI"/>
                <a:cs typeface="Yu Gothic UI"/>
              </a:rPr>
              <a:t>：物</a:t>
            </a:r>
            <a:r>
              <a:rPr sz="1600" spc="-20" dirty="0">
                <a:latin typeface="Yu Gothic UI"/>
                <a:cs typeface="Yu Gothic UI"/>
              </a:rPr>
              <a:t>體</a:t>
            </a:r>
            <a:r>
              <a:rPr sz="1600" spc="5" dirty="0">
                <a:latin typeface="Yu Gothic UI"/>
                <a:cs typeface="Yu Gothic UI"/>
              </a:rPr>
              <a:t>知識</a:t>
            </a:r>
            <a:r>
              <a:rPr sz="1600" spc="-10" dirty="0">
                <a:latin typeface="Yu Gothic UI"/>
                <a:cs typeface="Yu Gothic UI"/>
              </a:rPr>
              <a:t>（</a:t>
            </a:r>
            <a:r>
              <a:rPr sz="1600" spc="-10" dirty="0">
                <a:latin typeface="Arial"/>
                <a:cs typeface="Arial"/>
              </a:rPr>
              <a:t>Streetwork: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Object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Knowledge</a:t>
            </a:r>
            <a:r>
              <a:rPr sz="1600" spc="-5" dirty="0">
                <a:latin typeface="Yu Gothic UI"/>
                <a:cs typeface="Yu Gothic UI"/>
              </a:rPr>
              <a:t>）</a:t>
            </a:r>
            <a:endParaRPr sz="1600">
              <a:latin typeface="Yu Gothic UI"/>
              <a:cs typeface="Yu Gothic U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28" y="957580"/>
            <a:ext cx="12051030" cy="4881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261</Words>
  <Application>Microsoft Office PowerPoint</Application>
  <PresentationFormat>寬螢幕</PresentationFormat>
  <Paragraphs>104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Yu Gothic UI</vt:lpstr>
      <vt:lpstr>PMingLiU</vt:lpstr>
      <vt:lpstr>Arial</vt:lpstr>
      <vt:lpstr>Calibri</vt:lpstr>
      <vt:lpstr>Tahoma</vt:lpstr>
      <vt:lpstr>Times New Roman</vt:lpstr>
      <vt:lpstr>Verdana</vt:lpstr>
      <vt:lpstr>Office Theme</vt:lpstr>
      <vt:lpstr>2018 跨學科美感教育國際研討會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以媒體思考</vt:lpstr>
      <vt:lpstr>以語言思考</vt:lpstr>
      <vt:lpstr>以脈絡（背景）思考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跨學科課程：邊緣效應</vt:lpstr>
      <vt:lpstr>數位多媒體設計：專案模型</vt:lpstr>
      <vt:lpstr>賓州大學視覺藝術學院預算：收入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跨學科美感教育國際研討會</dc:title>
  <dc:creator>Windows User</dc:creator>
  <cp:lastModifiedBy>Chang Lawrence</cp:lastModifiedBy>
  <cp:revision>8</cp:revision>
  <dcterms:created xsi:type="dcterms:W3CDTF">2018-09-26T04:08:11Z</dcterms:created>
  <dcterms:modified xsi:type="dcterms:W3CDTF">2018-09-26T04:24:37Z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2018-09-26T00:00:00Z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2018-09-26T00:00:00Z</vt:filetime>
  </property>
</Properties>
</file>